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334" r:id="rId3"/>
    <p:sldId id="333" r:id="rId4"/>
    <p:sldId id="328" r:id="rId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B5F"/>
    <a:srgbClr val="775738"/>
    <a:srgbClr val="9F844D"/>
    <a:srgbClr val="078777"/>
    <a:srgbClr val="E5C78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75" autoAdjust="0"/>
  </p:normalViewPr>
  <p:slideViewPr>
    <p:cSldViewPr>
      <p:cViewPr varScale="1">
        <p:scale>
          <a:sx n="80" d="100"/>
          <a:sy n="80" d="100"/>
        </p:scale>
        <p:origin x="-146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6DC14-ED9B-4E84-91AC-35D0B9DEFB5B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114FE-695C-4ECA-83E6-775D1F6284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02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14FE-695C-4ECA-83E6-775D1F6284DA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14FE-695C-4ECA-83E6-775D1F6284D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14FE-695C-4ECA-83E6-775D1F6284D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766320-0F12-479F-9990-B37B172D71B2}" type="datetimeFigureOut">
              <a:rPr lang="ru-RU" smtClean="0"/>
              <a:pPr/>
              <a:t>02.11.2023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F7CB221-D93C-490C-BAAE-065FF13368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олкачева\Desktop\БРЕНДБУК\ВолгГМУ (общий доступ)\Презентация\Подложки(фоны)\ВолгГМУ_Презентация_Выводы.jpg"/>
          <p:cNvPicPr>
            <a:picLocks noChangeAspect="1" noChangeArrowheads="1"/>
          </p:cNvPicPr>
          <p:nvPr/>
        </p:nvPicPr>
        <p:blipFill>
          <a:blip r:embed="rId3" cstate="print"/>
          <a:srcRect l="8746" t="386" b="2763"/>
          <a:stretch>
            <a:fillRect/>
          </a:stretch>
        </p:blipFill>
        <p:spPr bwMode="auto">
          <a:xfrm>
            <a:off x="-11335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141277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База данных </a:t>
            </a:r>
          </a:p>
          <a:p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«</a:t>
            </a:r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Профессиональные </a:t>
            </a:r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документы</a:t>
            </a:r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» - </a:t>
            </a:r>
          </a:p>
          <a:p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электронный </a:t>
            </a:r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архив библиотеки </a:t>
            </a:r>
            <a:endParaRPr lang="ru-RU" sz="4000" b="1" dirty="0" smtClean="0">
              <a:solidFill>
                <a:srgbClr val="078777"/>
              </a:solidFill>
              <a:latin typeface="Book Antiqua" panose="02040602050305030304" pitchFamily="18" charset="0"/>
              <a:ea typeface="Batang" panose="02030600000101010101" pitchFamily="18" charset="-127"/>
            </a:endParaRPr>
          </a:p>
          <a:p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и </a:t>
            </a:r>
            <a:r>
              <a:rPr lang="ru-RU" sz="4000" b="1" dirty="0" smtClean="0">
                <a:solidFill>
                  <a:srgbClr val="078777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не только...</a:t>
            </a:r>
          </a:p>
        </p:txBody>
      </p:sp>
      <p:pic>
        <p:nvPicPr>
          <p:cNvPr id="2" name="Picture 3" descr="C:\Users\Толкачева\Desktop\БРЕНДБУК\ВолгГМУ (общий доступ)\Логотип\Дополнительные версии подразделений\png\ВолгГМУ_логотип_Дополнительная версия подразделения-01 (10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0648"/>
            <a:ext cx="2207071" cy="10801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8453" y="6381330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volgmed.ru</a:t>
            </a:r>
            <a:endParaRPr lang="ru-RU" sz="1400" dirty="0">
              <a:solidFill>
                <a:srgbClr val="078777"/>
              </a:solidFill>
              <a:latin typeface="Alegreya Sans" pitchFamily="2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8424" y="6241667"/>
            <a:ext cx="755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     </a:t>
            </a:r>
          </a:p>
          <a:p>
            <a:r>
              <a:rPr lang="ru-RU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    </a:t>
            </a:r>
            <a:r>
              <a:rPr lang="en-US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2</a:t>
            </a:r>
            <a:r>
              <a:rPr lang="ru-RU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023</a:t>
            </a:r>
            <a:endParaRPr lang="ru-RU" sz="1600" dirty="0">
              <a:solidFill>
                <a:srgbClr val="078777"/>
              </a:solidFill>
              <a:latin typeface="Alegreya Sans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4056" y="543651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err="1">
                <a:solidFill>
                  <a:srgbClr val="056B5F"/>
                </a:solidFill>
              </a:rPr>
              <a:t>Кумашова</a:t>
            </a:r>
            <a:r>
              <a:rPr lang="ru-RU" sz="1600" b="1" dirty="0">
                <a:solidFill>
                  <a:srgbClr val="056B5F"/>
                </a:solidFill>
              </a:rPr>
              <a:t> Ольга Анатольевна,</a:t>
            </a:r>
          </a:p>
          <a:p>
            <a:r>
              <a:rPr lang="ru-RU" sz="1600" b="1" dirty="0">
                <a:solidFill>
                  <a:srgbClr val="056B5F"/>
                </a:solidFill>
              </a:rPr>
              <a:t>заместитель заведующего библиотекой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олкачева\Desktop\БРЕНДБУК\ВолгГМУ (общий доступ)\Презентация\Подложки(фоны)\ВолгГМУ_Презентация_Выводы.jpg"/>
          <p:cNvPicPr>
            <a:picLocks noChangeAspect="1" noChangeArrowheads="1"/>
          </p:cNvPicPr>
          <p:nvPr/>
        </p:nvPicPr>
        <p:blipFill>
          <a:blip r:embed="rId3" cstate="print"/>
          <a:srcRect l="8746" t="386" b="2763"/>
          <a:stretch>
            <a:fillRect/>
          </a:stretch>
        </p:blipFill>
        <p:spPr bwMode="auto">
          <a:xfrm>
            <a:off x="7268" y="-27384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95536" y="251937"/>
            <a:ext cx="83978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78777"/>
                </a:solidFill>
                <a:latin typeface="Book Antiqua" panose="02040602050305030304" pitchFamily="18" charset="0"/>
              </a:rPr>
              <a:t>База данных </a:t>
            </a:r>
          </a:p>
          <a:p>
            <a:pPr algn="ctr"/>
            <a:r>
              <a:rPr lang="ru-RU" sz="3200" b="1" dirty="0" smtClean="0">
                <a:solidFill>
                  <a:srgbClr val="078777"/>
                </a:solidFill>
                <a:latin typeface="Book Antiqua" panose="02040602050305030304" pitchFamily="18" charset="0"/>
              </a:rPr>
              <a:t>«Профессиональные документы»</a:t>
            </a:r>
            <a:endParaRPr lang="ru-RU" sz="3000" i="1" dirty="0" smtClean="0">
              <a:solidFill>
                <a:srgbClr val="078777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453" y="638133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volgmed.ru</a:t>
            </a:r>
            <a:endParaRPr lang="ru-RU" b="1" dirty="0">
              <a:solidFill>
                <a:srgbClr val="078777"/>
              </a:solidFill>
              <a:latin typeface="Alegreya Sans" pitchFamily="2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8424" y="6241667"/>
            <a:ext cx="7555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     </a:t>
            </a:r>
          </a:p>
          <a:p>
            <a:r>
              <a:rPr lang="ru-RU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023</a:t>
            </a:r>
            <a:endParaRPr lang="ru-RU" b="1" dirty="0">
              <a:solidFill>
                <a:srgbClr val="078777"/>
              </a:solidFill>
              <a:latin typeface="Alegreya San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2122978"/>
            <a:ext cx="3240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6B5F"/>
                </a:solidFill>
              </a:rPr>
              <a:t>•   АБИС «МАРК</a:t>
            </a:r>
            <a:r>
              <a:rPr lang="en-US" b="1" dirty="0" smtClean="0">
                <a:solidFill>
                  <a:srgbClr val="056B5F"/>
                </a:solidFill>
              </a:rPr>
              <a:t>-SQL</a:t>
            </a:r>
            <a:r>
              <a:rPr lang="ru-RU" b="1" dirty="0" smtClean="0">
                <a:solidFill>
                  <a:srgbClr val="056B5F"/>
                </a:solidFill>
              </a:rPr>
              <a:t>»</a:t>
            </a:r>
          </a:p>
          <a:p>
            <a:endParaRPr lang="ru-RU" b="1" dirty="0" smtClean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Макрообъекты – файлы электронных документов в формате </a:t>
            </a:r>
            <a:r>
              <a:rPr lang="en-US" b="1" dirty="0" smtClean="0">
                <a:solidFill>
                  <a:srgbClr val="056B5F"/>
                </a:solidFill>
              </a:rPr>
              <a:t>*.pdf, *.doc, *.gif, *.txt </a:t>
            </a:r>
            <a:r>
              <a:rPr lang="ru-RU" b="1" dirty="0" smtClean="0">
                <a:solidFill>
                  <a:srgbClr val="056B5F"/>
                </a:solidFill>
              </a:rPr>
              <a:t>и др.</a:t>
            </a:r>
          </a:p>
          <a:p>
            <a:endParaRPr lang="ru-RU" b="1" dirty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Сервер университета</a:t>
            </a:r>
          </a:p>
          <a:p>
            <a:endParaRPr lang="ru-RU" b="1" dirty="0" smtClean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Персональные компьютеры </a:t>
            </a:r>
          </a:p>
          <a:p>
            <a:endParaRPr lang="ru-RU" b="1" dirty="0" smtClean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Операционные системы, офисное ПО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529796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484784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регистрация</a:t>
            </a:r>
            <a:endParaRPr lang="ru-RU" b="1" dirty="0"/>
          </a:p>
        </p:txBody>
      </p:sp>
      <p:sp>
        <p:nvSpPr>
          <p:cNvPr id="3" name="Выгнутая вверх стрелка 2"/>
          <p:cNvSpPr/>
          <p:nvPr/>
        </p:nvSpPr>
        <p:spPr>
          <a:xfrm rot="4618531">
            <a:off x="2462572" y="1249199"/>
            <a:ext cx="877775" cy="1332009"/>
          </a:xfrm>
          <a:prstGeom prst="curvedDownArrow">
            <a:avLst>
              <a:gd name="adj1" fmla="val 10393"/>
              <a:gd name="adj2" fmla="val 147774"/>
              <a:gd name="adj3" fmla="val 40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олкачева\Desktop\БРЕНДБУК\ВолгГМУ (общий доступ)\Презентация\Подложки(фоны)\ВолгГМУ_Презентация_Выводы.jpg"/>
          <p:cNvPicPr>
            <a:picLocks noChangeAspect="1" noChangeArrowheads="1"/>
          </p:cNvPicPr>
          <p:nvPr/>
        </p:nvPicPr>
        <p:blipFill>
          <a:blip r:embed="rId3" cstate="print"/>
          <a:srcRect l="8746" t="386" b="2763"/>
          <a:stretch>
            <a:fillRect/>
          </a:stretch>
        </p:blipFill>
        <p:spPr bwMode="auto">
          <a:xfrm>
            <a:off x="0" y="6972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95536" y="251937"/>
            <a:ext cx="83978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78777"/>
                </a:solidFill>
                <a:latin typeface="Book Antiqua" panose="02040602050305030304" pitchFamily="18" charset="0"/>
              </a:rPr>
              <a:t>«Электронный архив» библиотеки</a:t>
            </a:r>
            <a:endParaRPr lang="ru-RU" sz="3000" i="1" dirty="0" smtClean="0">
              <a:solidFill>
                <a:srgbClr val="078777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453" y="638133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volgmed.ru</a:t>
            </a:r>
            <a:endParaRPr lang="ru-RU" b="1" dirty="0">
              <a:solidFill>
                <a:srgbClr val="078777"/>
              </a:solidFill>
              <a:latin typeface="Alegreya Sans" pitchFamily="2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8424" y="6241667"/>
            <a:ext cx="7555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     </a:t>
            </a:r>
          </a:p>
          <a:p>
            <a:r>
              <a:rPr lang="ru-RU" sz="1600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023</a:t>
            </a:r>
            <a:endParaRPr lang="ru-RU" b="1" dirty="0">
              <a:solidFill>
                <a:srgbClr val="078777"/>
              </a:solidFill>
              <a:latin typeface="Alegreya San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908720"/>
            <a:ext cx="30963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6B5F"/>
                </a:solidFill>
              </a:rPr>
              <a:t>•   Планы работы.</a:t>
            </a:r>
          </a:p>
          <a:p>
            <a:r>
              <a:rPr lang="ru-RU" b="1" dirty="0" smtClean="0">
                <a:solidFill>
                  <a:srgbClr val="056B5F"/>
                </a:solidFill>
              </a:rPr>
              <a:t>•   Отчеты о работе.</a:t>
            </a:r>
          </a:p>
          <a:p>
            <a:endParaRPr lang="ru-RU" b="1" dirty="0" smtClean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Технологические инструкции.</a:t>
            </a:r>
          </a:p>
          <a:p>
            <a:endParaRPr lang="ru-RU" b="1" dirty="0" smtClean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Протоколы производственных собраний.</a:t>
            </a:r>
          </a:p>
          <a:p>
            <a:r>
              <a:rPr lang="ru-RU" b="1" dirty="0" smtClean="0">
                <a:solidFill>
                  <a:srgbClr val="056B5F"/>
                </a:solidFill>
              </a:rPr>
              <a:t>•   Протоколы методических советов.</a:t>
            </a:r>
          </a:p>
          <a:p>
            <a:endParaRPr lang="ru-RU" b="1" dirty="0">
              <a:solidFill>
                <a:srgbClr val="056B5F"/>
              </a:solidFill>
            </a:endParaRPr>
          </a:p>
          <a:p>
            <a:r>
              <a:rPr lang="ru-RU" b="1" dirty="0">
                <a:solidFill>
                  <a:srgbClr val="056B5F"/>
                </a:solidFill>
              </a:rPr>
              <a:t>•   Акты о списании исключенных объектов библиотечного </a:t>
            </a:r>
            <a:r>
              <a:rPr lang="ru-RU" b="1" dirty="0" smtClean="0">
                <a:solidFill>
                  <a:srgbClr val="056B5F"/>
                </a:solidFill>
              </a:rPr>
              <a:t>фонда.</a:t>
            </a:r>
          </a:p>
          <a:p>
            <a:endParaRPr lang="ru-RU" b="1" dirty="0" smtClean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Акты </a:t>
            </a:r>
            <a:r>
              <a:rPr lang="ru-RU" b="1" dirty="0">
                <a:solidFill>
                  <a:srgbClr val="056B5F"/>
                </a:solidFill>
              </a:rPr>
              <a:t>передачи </a:t>
            </a:r>
            <a:r>
              <a:rPr lang="ru-RU" b="1" dirty="0" smtClean="0">
                <a:solidFill>
                  <a:srgbClr val="056B5F"/>
                </a:solidFill>
              </a:rPr>
              <a:t>документов.</a:t>
            </a:r>
          </a:p>
          <a:p>
            <a:endParaRPr lang="ru-RU" b="1" dirty="0">
              <a:solidFill>
                <a:srgbClr val="056B5F"/>
              </a:solidFill>
            </a:endParaRPr>
          </a:p>
          <a:p>
            <a:r>
              <a:rPr lang="ru-RU" b="1" dirty="0" smtClean="0">
                <a:solidFill>
                  <a:srgbClr val="056B5F"/>
                </a:solidFill>
              </a:rPr>
              <a:t>•   и др. документы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28" y="998989"/>
            <a:ext cx="5157069" cy="394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2" y="3501008"/>
            <a:ext cx="528838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5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5C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rgbClr val="078777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638133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volgmed.ru</a:t>
            </a:r>
            <a:endParaRPr lang="ru-RU" sz="1600" b="1" dirty="0">
              <a:solidFill>
                <a:srgbClr val="078777"/>
              </a:solidFill>
              <a:latin typeface="Alegreya Sans" pitchFamily="2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26554" y="6381330"/>
            <a:ext cx="460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202</a:t>
            </a:r>
            <a:r>
              <a:rPr lang="ru-RU" sz="1600" b="1" dirty="0">
                <a:solidFill>
                  <a:srgbClr val="078777"/>
                </a:solidFill>
                <a:latin typeface="Alegreya Sans" pitchFamily="2" charset="0"/>
                <a:cs typeface="Arial" pitchFamily="34" charset="0"/>
              </a:rPr>
              <a:t>3</a:t>
            </a:r>
            <a:endParaRPr lang="ru-RU" sz="1600" b="1" dirty="0">
              <a:solidFill>
                <a:srgbClr val="078777"/>
              </a:solidFill>
              <a:latin typeface="Alegreya Sans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0783"/>
            <a:ext cx="8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78777"/>
                </a:solidFill>
                <a:latin typeface="Book Antiqua" panose="02040602050305030304" pitchFamily="18" charset="0"/>
              </a:rPr>
              <a:t>Новые виды документов </a:t>
            </a:r>
          </a:p>
          <a:p>
            <a:pPr algn="ctr"/>
            <a:r>
              <a:rPr lang="ru-RU" sz="3000" b="1" dirty="0" smtClean="0">
                <a:solidFill>
                  <a:srgbClr val="078777"/>
                </a:solidFill>
                <a:latin typeface="Book Antiqua" panose="02040602050305030304" pitchFamily="18" charset="0"/>
              </a:rPr>
              <a:t>электронного архива библиотеки</a:t>
            </a:r>
            <a:endParaRPr lang="ru-RU" sz="3000" i="1" dirty="0">
              <a:solidFill>
                <a:srgbClr val="078777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116632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34070" y="1508591"/>
            <a:ext cx="195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56B5F"/>
                </a:solidFill>
              </a:rPr>
              <a:t>•  «Портфель» специалиста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4996865" cy="152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3" y="2348880"/>
            <a:ext cx="66960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55" y="3717032"/>
            <a:ext cx="5111245" cy="28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10708</TotalTime>
  <Words>147</Words>
  <Application>Microsoft Office PowerPoint</Application>
  <PresentationFormat>Экран (4:3)</PresentationFormat>
  <Paragraphs>49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mark_bibl</dc:creator>
  <cp:lastModifiedBy>biblioteka</cp:lastModifiedBy>
  <cp:revision>1150</cp:revision>
  <dcterms:created xsi:type="dcterms:W3CDTF">2021-03-03T06:10:50Z</dcterms:created>
  <dcterms:modified xsi:type="dcterms:W3CDTF">2023-11-02T06:55:09Z</dcterms:modified>
</cp:coreProperties>
</file>